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9"/>
  </p:notesMasterIdLst>
  <p:sldIdLst>
    <p:sldId id="291" r:id="rId2"/>
    <p:sldId id="257" r:id="rId3"/>
    <p:sldId id="276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78" r:id="rId12"/>
    <p:sldId id="265" r:id="rId13"/>
    <p:sldId id="266" r:id="rId14"/>
    <p:sldId id="267" r:id="rId15"/>
    <p:sldId id="269" r:id="rId16"/>
    <p:sldId id="270" r:id="rId17"/>
    <p:sldId id="271" r:id="rId18"/>
    <p:sldId id="279" r:id="rId19"/>
    <p:sldId id="272" r:id="rId20"/>
    <p:sldId id="273" r:id="rId21"/>
    <p:sldId id="274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8" r:id="rId30"/>
    <p:sldId id="287" r:id="rId31"/>
    <p:sldId id="289" r:id="rId32"/>
    <p:sldId id="292" r:id="rId33"/>
    <p:sldId id="293" r:id="rId34"/>
    <p:sldId id="294" r:id="rId35"/>
    <p:sldId id="290" r:id="rId36"/>
    <p:sldId id="295" r:id="rId37"/>
    <p:sldId id="275" r:id="rId38"/>
  </p:sldIdLst>
  <p:sldSz cx="9144000" cy="5143500" type="screen16x9"/>
  <p:notesSz cx="6858000" cy="9144000"/>
  <p:embeddedFontLst>
    <p:embeddedFont>
      <p:font typeface="Bodoni MT Black" panose="02070A03080606020203" pitchFamily="18" charset="0"/>
      <p:bold r:id="rId40"/>
      <p:boldItalic r:id="rId41"/>
    </p:embeddedFont>
    <p:embeddedFont>
      <p:font typeface="Exo 2" panose="020B0604020202020204" charset="0"/>
      <p:regular r:id="rId42"/>
      <p:bold r:id="rId43"/>
      <p:italic r:id="rId44"/>
      <p:boldItalic r:id="rId45"/>
    </p:embeddedFont>
    <p:embeddedFont>
      <p:font typeface="Fira Sans Extra Condensed" panose="020B0503050000020004" pitchFamily="34" charset="0"/>
      <p:regular r:id="rId46"/>
      <p:bold r:id="rId47"/>
      <p:italic r:id="rId48"/>
      <p:boldItalic r:id="rId49"/>
    </p:embeddedFont>
    <p:embeddedFont>
      <p:font typeface="Garamond" panose="02020404030301010803" pitchFamily="18" charset="0"/>
      <p:regular r:id="rId50"/>
      <p:bold r:id="rId51"/>
      <p: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Roboto Condensed" panose="02000000000000000000" pitchFamily="2" charset="0"/>
      <p:regular r:id="rId61"/>
      <p:bold r:id="rId62"/>
      <p:italic r:id="rId63"/>
      <p:boldItalic r:id="rId64"/>
    </p:embeddedFont>
    <p:embeddedFont>
      <p:font typeface="Segoe UI Historic" panose="020B0502040204020203" pitchFamily="34" charset="0"/>
      <p:regular r:id="rId65"/>
    </p:embeddedFont>
    <p:embeddedFont>
      <p:font typeface="Squada One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E64CF-2487-4241-B7B3-57BC96983CC0}">
  <a:tblStyle styleId="{682E64CF-2487-4241-B7B3-57BC96983C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نمط ذو نسُق 1 - تميي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21" autoAdjust="0"/>
  </p:normalViewPr>
  <p:slideViewPr>
    <p:cSldViewPr snapToGrid="0">
      <p:cViewPr varScale="1">
        <p:scale>
          <a:sx n="157" d="100"/>
          <a:sy n="157" d="100"/>
        </p:scale>
        <p:origin x="2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d25e646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7d25e646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6b004a3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6b004a3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b004a32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b004a32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b004a32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6b004a32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6b004a32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6b004a32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6b004a32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6b004a32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6b004a3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6b004a3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d25e646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7d25e646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7d25e64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7d25e64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7d25e646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7d25e646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d25e646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d25e646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d25e646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7d25e646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d25e646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d25e646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7d25e646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7d25e646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6b004a3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6b004a3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"/>
              <a:buNone/>
              <a:defRPr sz="6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08280CB-3E76-44C9-8B74-01286AFE0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102310"/>
            <a:ext cx="3867300" cy="633047"/>
          </a:xfrm>
        </p:spPr>
        <p:txBody>
          <a:bodyPr/>
          <a:lstStyle/>
          <a:p>
            <a:r>
              <a:rPr lang="en-US" sz="3200" i="1" u="sng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Titanic project</a:t>
            </a:r>
            <a:endParaRPr lang="ar-JO" sz="3200" i="1" u="sng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2A44DDF6-7407-4D89-BBE9-0BE76F201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قارب, سفينة, زورق, النقل&#10;&#10;تم إنشاء الوصف تلقائياً">
            <a:extLst>
              <a:ext uri="{FF2B5EF4-FFF2-40B4-BE49-F238E27FC236}">
                <a16:creationId xmlns:a16="http://schemas.microsoft.com/office/drawing/2014/main" id="{25C1AF35-A204-442E-B57D-D5A274E6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23" y="1162532"/>
            <a:ext cx="5169284" cy="35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1037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Describe the data</a:t>
            </a:r>
            <a:br>
              <a:rPr lang="en-US" dirty="0"/>
            </a:br>
            <a:r>
              <a:rPr lang="en-US" sz="1600" dirty="0"/>
              <a:t>summary of the numerical attributes</a:t>
            </a:r>
            <a:endParaRPr sz="1600" dirty="0"/>
          </a:p>
        </p:txBody>
      </p:sp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88F38AE7-2625-4961-ACAD-ADC3CC30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9" y="1673917"/>
            <a:ext cx="7106642" cy="2819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BD7260A-D9E2-4068-BF81-A74BC86A7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09598" y="1938528"/>
            <a:ext cx="5766103" cy="3755136"/>
          </a:xfrm>
        </p:spPr>
        <p:txBody>
          <a:bodyPr/>
          <a:lstStyle/>
          <a:p>
            <a:pPr marL="139700" indent="0"/>
            <a: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Discover and</a:t>
            </a:r>
            <a:b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</a:br>
            <a: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Visualize the</a:t>
            </a:r>
            <a:b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</a:br>
            <a: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Data to Gain</a:t>
            </a:r>
            <a:b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</a:br>
            <a:r>
              <a:rPr 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Insights</a:t>
            </a:r>
            <a:br>
              <a:rPr lang="en-US" sz="3600" dirty="0">
                <a:latin typeface="Bodoni MT Black" panose="02070A03080606020203" pitchFamily="18" charset="0"/>
              </a:rPr>
            </a:br>
            <a:endParaRPr lang="ar-JO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0D9733F9-B184-472F-94B4-8591DAD10AE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2</a:t>
            </a:r>
            <a:endParaRPr lang="ar-JO" dirty="0">
              <a:latin typeface="Georgia" panose="02040502050405020303" pitchFamily="18" charset="0"/>
            </a:endParaRPr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155F1227-B509-47C7-9555-37C3EDABB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0110" y="2742989"/>
            <a:ext cx="2913889" cy="536700"/>
          </a:xfrm>
        </p:spPr>
        <p:txBody>
          <a:bodyPr/>
          <a:lstStyle/>
          <a:p>
            <a:r>
              <a:rPr lang="en-US" dirty="0"/>
              <a:t>.</a:t>
            </a:r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108263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Data Analysis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sp>
        <p:nvSpPr>
          <p:cNvPr id="171" name="Google Shape;171;p30"/>
          <p:cNvSpPr txBox="1"/>
          <p:nvPr/>
        </p:nvSpPr>
        <p:spPr>
          <a:xfrm>
            <a:off x="1643829" y="1588000"/>
            <a:ext cx="43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1984200" y="1908150"/>
            <a:ext cx="5175600" cy="2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ED9E1B3B-D394-4C0F-8C09-EDA9D44C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52" y="825950"/>
            <a:ext cx="5984191" cy="4155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 flipH="1">
            <a:off x="7057657" y="1993886"/>
            <a:ext cx="180499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#This is a count plots for the number of passengers who did survived and who did not survived.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 algn="l"/>
            <a:r>
              <a:rPr lang="en-US" sz="1400" i="0" dirty="0">
                <a:solidFill>
                  <a:schemeClr val="tx2"/>
                </a:solidFill>
                <a:effectLst/>
                <a:latin typeface="Helvetica Neue"/>
              </a:rPr>
              <a:t>#passenger survived:1 or died:0.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ctrTitle"/>
          </p:nvPr>
        </p:nvSpPr>
        <p:spPr>
          <a:xfrm>
            <a:off x="4463295" y="352850"/>
            <a:ext cx="2715856" cy="734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A quick way to get a general look at the data is plotting .</a:t>
            </a:r>
            <a:br>
              <a:rPr lang="en-US" dirty="0"/>
            </a:br>
            <a:endParaRPr dirty="0"/>
          </a:p>
        </p:txBody>
      </p: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C86924E-D0CF-47E4-9D8D-6D9A8E79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4" y="0"/>
            <a:ext cx="4105992" cy="161031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8BF77DA9-6131-4678-8D96-BEB8DA6A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3" y="1610318"/>
            <a:ext cx="6716062" cy="3723947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6CA46F2D-606E-4227-A885-DAC82CCF1D70}"/>
              </a:ext>
            </a:extLst>
          </p:cNvPr>
          <p:cNvSpPr txBox="1"/>
          <p:nvPr/>
        </p:nvSpPr>
        <p:spPr>
          <a:xfrm flipH="1">
            <a:off x="4463295" y="1210184"/>
            <a:ext cx="3991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Helvetica Neue"/>
              </a:rPr>
              <a:t>#The relationship between survival and other features.</a:t>
            </a:r>
            <a:endParaRPr lang="en-US" sz="1200" i="0" dirty="0">
              <a:solidFill>
                <a:schemeClr val="tx2"/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Plot a histogram for Age and Fare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524800" y="1479295"/>
            <a:ext cx="22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1984200" y="1908150"/>
            <a:ext cx="5214300" cy="26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BD3D55F-D48C-4698-91E0-5378AEAF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4" y="1556980"/>
            <a:ext cx="4013981" cy="335283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FECE349-8C44-4A0B-8B1B-E5587B05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27" y="1556980"/>
            <a:ext cx="4339544" cy="3352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subTitle" idx="1"/>
          </p:nvPr>
        </p:nvSpPr>
        <p:spPr>
          <a:xfrm>
            <a:off x="4624388" y="412419"/>
            <a:ext cx="2297442" cy="24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You would be lucky if you a female , in the first class and your age between (18,80].</a:t>
            </a: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And if you a male , good luck to survive.</a:t>
            </a:r>
            <a:endParaRPr sz="1700" dirty="0"/>
          </a:p>
        </p:txBody>
      </p:sp>
      <p:sp>
        <p:nvSpPr>
          <p:cNvPr id="202" name="Google Shape;202;p34"/>
          <p:cNvSpPr txBox="1">
            <a:spLocks noGrp="1"/>
          </p:cNvSpPr>
          <p:nvPr>
            <p:ph type="ctrTitle"/>
          </p:nvPr>
        </p:nvSpPr>
        <p:spPr>
          <a:xfrm>
            <a:off x="1964851" y="70338"/>
            <a:ext cx="5214300" cy="122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#look at survival rate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1778112" y="1609300"/>
            <a:ext cx="43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4AF0298-1CB9-42AA-ADDA-DFBCBDF5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" y="401842"/>
            <a:ext cx="4433750" cy="4671320"/>
          </a:xfrm>
          <a:prstGeom prst="rect">
            <a:avLst/>
          </a:prstGeom>
        </p:spPr>
      </p:pic>
      <p:graphicFrame>
        <p:nvGraphicFramePr>
          <p:cNvPr id="2" name="جدول 3">
            <a:extLst>
              <a:ext uri="{FF2B5EF4-FFF2-40B4-BE49-F238E27FC236}">
                <a16:creationId xmlns:a16="http://schemas.microsoft.com/office/drawing/2014/main" id="{D6B8D1EC-EFFB-41B8-8DEE-A24D9453E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01722"/>
              </p:ext>
            </p:extLst>
          </p:nvPr>
        </p:nvGraphicFramePr>
        <p:xfrm>
          <a:off x="4765362" y="2996725"/>
          <a:ext cx="4188000" cy="1813560"/>
        </p:xfrm>
        <a:graphic>
          <a:graphicData uri="http://schemas.openxmlformats.org/drawingml/2006/table">
            <a:tbl>
              <a:tblPr rtl="1" firstRow="1" bandRow="1">
                <a:tableStyleId>{682E64CF-2487-4241-B7B3-57BC96983CC0}</a:tableStyleId>
              </a:tblPr>
              <a:tblGrid>
                <a:gridCol w="1047000">
                  <a:extLst>
                    <a:ext uri="{9D8B030D-6E8A-4147-A177-3AD203B41FA5}">
                      <a16:colId xmlns:a16="http://schemas.microsoft.com/office/drawing/2014/main" val="2734020029"/>
                    </a:ext>
                  </a:extLst>
                </a:gridCol>
                <a:gridCol w="1005269">
                  <a:extLst>
                    <a:ext uri="{9D8B030D-6E8A-4147-A177-3AD203B41FA5}">
                      <a16:colId xmlns:a16="http://schemas.microsoft.com/office/drawing/2014/main" val="3416331936"/>
                    </a:ext>
                  </a:extLst>
                </a:gridCol>
                <a:gridCol w="1088731">
                  <a:extLst>
                    <a:ext uri="{9D8B030D-6E8A-4147-A177-3AD203B41FA5}">
                      <a16:colId xmlns:a16="http://schemas.microsoft.com/office/drawing/2014/main" val="2836443242"/>
                    </a:ext>
                  </a:extLst>
                </a:gridCol>
                <a:gridCol w="1047000">
                  <a:extLst>
                    <a:ext uri="{9D8B030D-6E8A-4147-A177-3AD203B41FA5}">
                      <a16:colId xmlns:a16="http://schemas.microsoft.com/office/drawing/2014/main" val="812050763"/>
                    </a:ext>
                  </a:extLst>
                </a:gridCol>
              </a:tblGrid>
              <a:tr h="1735504"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b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On Board</a:t>
                      </a:r>
                      <a:endParaRPr lang="en-US" sz="1100" b="0" i="0" u="none" strike="noStrike" cap="none" dirty="0">
                        <a:solidFill>
                          <a:schemeClr val="tx2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Total: 2226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Died: 1523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Survived: 703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% Survived: 32%</a:t>
                      </a:r>
                    </a:p>
                    <a:p>
                      <a:pPr rtl="1"/>
                      <a:endParaRPr lang="ar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b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</a:t>
                      </a:r>
                      <a:endParaRPr lang="en-US" sz="1100" b="0" i="0" u="none" strike="noStrike" cap="none" dirty="0">
                        <a:solidFill>
                          <a:schemeClr val="tx2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Total: 1680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Died: 1357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Survived: 323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% Survived: 19%</a:t>
                      </a:r>
                    </a:p>
                    <a:p>
                      <a:pPr rtl="1"/>
                      <a:endParaRPr lang="ar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b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Children</a:t>
                      </a:r>
                      <a:endParaRPr lang="en-US" sz="1100" b="0" i="0" u="none" strike="noStrike" cap="none" dirty="0">
                        <a:solidFill>
                          <a:schemeClr val="tx2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Total: 112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Died: 56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Survived: 56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% Survived: 50%</a:t>
                      </a:r>
                    </a:p>
                    <a:p>
                      <a:pPr rtl="1"/>
                      <a:endParaRPr lang="ar-J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b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Women</a:t>
                      </a:r>
                      <a:endParaRPr lang="en-US" sz="1100" b="0" i="0" u="none" strike="noStrike" cap="none" dirty="0">
                        <a:solidFill>
                          <a:schemeClr val="tx2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Total: 434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Died: 110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Survived: 324</a:t>
                      </a:r>
                      <a:b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% Survived: 75%</a:t>
                      </a:r>
                    </a:p>
                    <a:p>
                      <a:pPr rtl="1"/>
                      <a:endParaRPr lang="ar-J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26783"/>
                  </a:ext>
                </a:extLst>
              </a:tr>
            </a:tbl>
          </a:graphicData>
        </a:graphic>
      </p:graphicFrame>
      <p:sp>
        <p:nvSpPr>
          <p:cNvPr id="10" name="مربع نص 9">
            <a:extLst>
              <a:ext uri="{FF2B5EF4-FFF2-40B4-BE49-F238E27FC236}">
                <a16:creationId xmlns:a16="http://schemas.microsoft.com/office/drawing/2014/main" id="{F6B0762A-8578-4B4A-84E5-4753E6FF3BB8}"/>
              </a:ext>
            </a:extLst>
          </p:cNvPr>
          <p:cNvSpPr txBox="1"/>
          <p:nvPr/>
        </p:nvSpPr>
        <p:spPr>
          <a:xfrm>
            <a:off x="5957048" y="2674599"/>
            <a:ext cx="218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TITANIC FACTS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subTitle" idx="1"/>
          </p:nvPr>
        </p:nvSpPr>
        <p:spPr>
          <a:xfrm>
            <a:off x="1851150" y="1826200"/>
            <a:ext cx="51756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09" name="Google Shape;209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# Plot for Outliers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1643825" y="3569200"/>
            <a:ext cx="43671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599AEE6B-29D6-4AF0-8DDC-7BFAF187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3" y="1087050"/>
            <a:ext cx="5720763" cy="3818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ctrTitle"/>
          </p:nvPr>
        </p:nvSpPr>
        <p:spPr>
          <a:xfrm>
            <a:off x="1964851" y="11313"/>
            <a:ext cx="5214300" cy="455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# Pairwise Correlation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"/>
          </p:nvPr>
        </p:nvSpPr>
        <p:spPr>
          <a:xfrm>
            <a:off x="2003550" y="1978600"/>
            <a:ext cx="54909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sp>
        <p:nvSpPr>
          <p:cNvPr id="218" name="Google Shape;218;p36"/>
          <p:cNvSpPr txBox="1"/>
          <p:nvPr/>
        </p:nvSpPr>
        <p:spPr>
          <a:xfrm>
            <a:off x="1726956" y="1549634"/>
            <a:ext cx="43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#</a:t>
            </a:r>
            <a:endParaRPr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7A2290BE-F87A-45F2-A2A3-7D2612D3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5" y="396455"/>
            <a:ext cx="4852358" cy="46845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6A22BBB-58D3-400F-B8CE-B0D6CC0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8227" y="2794354"/>
            <a:ext cx="6177476" cy="1313933"/>
          </a:xfrm>
        </p:spPr>
        <p:txBody>
          <a:bodyPr/>
          <a:lstStyle/>
          <a:p>
            <a:pPr marL="139700" indent="0"/>
            <a:r>
              <a:rPr lang="en-US" sz="3600" b="0" i="0" u="none" strike="noStrike" baseline="0" dirty="0">
                <a:solidFill>
                  <a:schemeClr val="bg2"/>
                </a:solidFill>
                <a:latin typeface="1"/>
              </a:rPr>
              <a:t>Prepare the Data for</a:t>
            </a:r>
            <a:br>
              <a:rPr lang="en-US" sz="3600" b="0" i="0" u="none" strike="noStrike" baseline="0" dirty="0">
                <a:solidFill>
                  <a:schemeClr val="bg2"/>
                </a:solidFill>
                <a:latin typeface="1"/>
              </a:rPr>
            </a:br>
            <a:r>
              <a:rPr lang="en-US" sz="3600" b="0" i="0" u="none" strike="noStrike" baseline="0" dirty="0">
                <a:solidFill>
                  <a:schemeClr val="bg2"/>
                </a:solidFill>
                <a:latin typeface="1"/>
              </a:rPr>
              <a:t>Machine Learning</a:t>
            </a:r>
            <a:br>
              <a:rPr lang="en-US" sz="3600" b="0" i="0" u="none" strike="noStrike" baseline="0" dirty="0">
                <a:solidFill>
                  <a:schemeClr val="bg2"/>
                </a:solidFill>
                <a:latin typeface="1"/>
              </a:rPr>
            </a:br>
            <a:r>
              <a:rPr lang="en-US" sz="3600" b="0" i="0" u="none" strike="noStrike" baseline="0" dirty="0">
                <a:solidFill>
                  <a:schemeClr val="bg2"/>
                </a:solidFill>
                <a:latin typeface="1"/>
              </a:rPr>
              <a:t>Algorithms</a:t>
            </a:r>
            <a:br>
              <a:rPr lang="en-US" sz="3600" dirty="0">
                <a:solidFill>
                  <a:schemeClr val="tx2"/>
                </a:solidFill>
              </a:rPr>
            </a:br>
            <a:endParaRPr lang="ar-JO" dirty="0">
              <a:solidFill>
                <a:schemeClr val="tx2"/>
              </a:solidFill>
            </a:endParaRPr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AFE45FCC-8A9E-471F-9A40-3F0886FE8E3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ar-JO" dirty="0"/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E7BFC3EA-08B7-479D-A3C4-A2C7CB707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indent="0" algn="l">
              <a:buNone/>
            </a:pPr>
            <a:endParaRPr lang="en-US" sz="1100" b="0" i="0" u="none" strike="noStrike" baseline="0" dirty="0">
              <a:solidFill>
                <a:srgbClr val="F4F4F4"/>
              </a:solidFill>
              <a:latin typeface="1"/>
            </a:endParaRPr>
          </a:p>
        </p:txBody>
      </p:sp>
    </p:spTree>
    <p:extLst>
      <p:ext uri="{BB962C8B-B14F-4D97-AF65-F5344CB8AC3E}">
        <p14:creationId xmlns:p14="http://schemas.microsoft.com/office/powerpoint/2010/main" val="110139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ctrTitle"/>
          </p:nvPr>
        </p:nvSpPr>
        <p:spPr>
          <a:xfrm>
            <a:off x="1964851" y="-115099"/>
            <a:ext cx="5214300" cy="5563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#Data Cleaning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4380168" y="1978600"/>
            <a:ext cx="3114282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279B3EFC-725C-44E4-A028-3A758924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0" y="490145"/>
            <a:ext cx="3394630" cy="4452905"/>
          </a:xfrm>
          <a:prstGeom prst="rect">
            <a:avLst/>
          </a:prstGeom>
        </p:spPr>
      </p:pic>
      <p:sp>
        <p:nvSpPr>
          <p:cNvPr id="15" name="مربع نص 14">
            <a:extLst>
              <a:ext uri="{FF2B5EF4-FFF2-40B4-BE49-F238E27FC236}">
                <a16:creationId xmlns:a16="http://schemas.microsoft.com/office/drawing/2014/main" id="{C005BA79-138D-4778-9E85-67CF8E859299}"/>
              </a:ext>
            </a:extLst>
          </p:cNvPr>
          <p:cNvSpPr txBox="1"/>
          <p:nvPr/>
        </p:nvSpPr>
        <p:spPr>
          <a:xfrm>
            <a:off x="4572000" y="1176148"/>
            <a:ext cx="36448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1# In </a:t>
            </a: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sz="1400" dirty="0">
                <a:solidFill>
                  <a:schemeClr val="tx2"/>
                </a:solidFill>
              </a:rPr>
              <a:t> data</a:t>
            </a:r>
            <a:r>
              <a:rPr lang="en-US" dirty="0">
                <a:solidFill>
                  <a:schemeClr val="tx2"/>
                </a:solidFill>
              </a:rPr>
              <a:t>set </a:t>
            </a:r>
            <a:r>
              <a:rPr lang="en-US" sz="1400" dirty="0">
                <a:solidFill>
                  <a:schemeClr val="tx2"/>
                </a:solidFill>
              </a:rPr>
              <a:t>we will fill the null values for age </a:t>
            </a:r>
            <a:r>
              <a:rPr lang="en-US" dirty="0">
                <a:solidFill>
                  <a:schemeClr val="tx2"/>
                </a:solidFill>
              </a:rPr>
              <a:t>in mean. </a:t>
            </a:r>
          </a:p>
          <a:p>
            <a:r>
              <a:rPr lang="en-US" dirty="0">
                <a:solidFill>
                  <a:schemeClr val="tx2"/>
                </a:solidFill>
              </a:rPr>
              <a:t>2# we will drop the cabin in the dataset because it has a lot of null value.</a:t>
            </a:r>
          </a:p>
          <a:p>
            <a:r>
              <a:rPr lang="en-US" dirty="0">
                <a:solidFill>
                  <a:schemeClr val="tx2"/>
                </a:solidFill>
              </a:rPr>
              <a:t>3# In the train data we will fill the null values for embarked in  mode .</a:t>
            </a:r>
          </a:p>
          <a:p>
            <a:r>
              <a:rPr lang="en-US" dirty="0">
                <a:solidFill>
                  <a:schemeClr val="tx2"/>
                </a:solidFill>
              </a:rPr>
              <a:t>4# In the test set we will fill the null values for fare in mean.</a:t>
            </a:r>
          </a:p>
          <a:p>
            <a:endParaRPr lang="ar-JO" dirty="0"/>
          </a:p>
        </p:txBody>
      </p:sp>
      <p:pic>
        <p:nvPicPr>
          <p:cNvPr id="9" name="صورة 8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3018DED-E317-46EC-A236-8BB313DFE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53" y="3007466"/>
            <a:ext cx="4540027" cy="2031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ctrTitle"/>
          </p:nvPr>
        </p:nvSpPr>
        <p:spPr>
          <a:xfrm>
            <a:off x="2638350" y="723905"/>
            <a:ext cx="38673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2383822" y="1696811"/>
            <a:ext cx="437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dirty="0"/>
              <a:t>In this project, we will build a machine learning model to </a:t>
            </a:r>
            <a:r>
              <a:rPr lang="en-US" sz="1600" dirty="0">
                <a:solidFill>
                  <a:schemeClr val="dk2"/>
                </a:solidFill>
              </a:rPr>
              <a:t>predict </a:t>
            </a:r>
            <a:r>
              <a:rPr lang="en-US" sz="14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Survived people</a:t>
            </a:r>
            <a:r>
              <a:rPr lang="en-US" sz="1600" dirty="0"/>
              <a:t> based on a </a:t>
            </a:r>
            <a:r>
              <a:rPr lang="en-US" sz="1600" dirty="0">
                <a:solidFill>
                  <a:schemeClr val="dk2"/>
                </a:solidFill>
              </a:rPr>
              <a:t>given, labeled</a:t>
            </a:r>
            <a:r>
              <a:rPr lang="en-US" sz="1600" dirty="0"/>
              <a:t> dataset. 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dirty="0"/>
              <a:t>You will walk through the different steps of the building process: exploring, visualizing and cleaning the data. Then, selecting the best model and model evaluation.</a:t>
            </a:r>
            <a:endParaRPr sz="1600" dirty="0"/>
          </a:p>
        </p:txBody>
      </p:sp>
      <p:cxnSp>
        <p:nvCxnSpPr>
          <p:cNvPr id="114" name="Google Shape;114;p22"/>
          <p:cNvCxnSpPr/>
          <p:nvPr/>
        </p:nvCxnSpPr>
        <p:spPr>
          <a:xfrm>
            <a:off x="4569600" y="1113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22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ctrTitle"/>
          </p:nvPr>
        </p:nvSpPr>
        <p:spPr>
          <a:xfrm>
            <a:off x="1964851" y="2004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Checking for the missing values !</a:t>
            </a:r>
            <a:br>
              <a:rPr lang="en-US" dirty="0"/>
            </a:br>
            <a:endParaRPr dirty="0"/>
          </a:p>
        </p:txBody>
      </p:sp>
      <p:sp>
        <p:nvSpPr>
          <p:cNvPr id="233" name="Google Shape;233;p38"/>
          <p:cNvSpPr txBox="1">
            <a:spLocks noGrp="1"/>
          </p:cNvSpPr>
          <p:nvPr>
            <p:ph type="subTitle" idx="1"/>
          </p:nvPr>
        </p:nvSpPr>
        <p:spPr>
          <a:xfrm>
            <a:off x="5927613" y="1146650"/>
            <a:ext cx="1905533" cy="33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We dropped the Name , Ticket and the passenger Id which does not have any impact in our prediction.</a:t>
            </a:r>
            <a:endParaRPr sz="1700" dirty="0"/>
          </a:p>
        </p:txBody>
      </p:sp>
      <p:sp>
        <p:nvSpPr>
          <p:cNvPr id="234" name="Google Shape;234;p38"/>
          <p:cNvSpPr txBox="1"/>
          <p:nvPr/>
        </p:nvSpPr>
        <p:spPr>
          <a:xfrm>
            <a:off x="1643829" y="1588000"/>
            <a:ext cx="43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●"/>
            </a:pPr>
            <a:endParaRPr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C889278-DB63-4444-9E4A-225684FE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9" y="741925"/>
            <a:ext cx="5558868" cy="4201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ctrTitle"/>
          </p:nvPr>
        </p:nvSpPr>
        <p:spPr>
          <a:xfrm>
            <a:off x="1964851" y="2004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i="0" dirty="0">
                <a:solidFill>
                  <a:schemeClr val="tx2"/>
                </a:solidFill>
                <a:effectLst/>
                <a:latin typeface="Helvetica Neue"/>
              </a:rPr>
              <a:t>#Handling Text and Categorical Attributes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sp>
        <p:nvSpPr>
          <p:cNvPr id="241" name="Google Shape;241;p39"/>
          <p:cNvSpPr txBox="1">
            <a:spLocks noGrp="1"/>
          </p:cNvSpPr>
          <p:nvPr>
            <p:ph type="subTitle" idx="1"/>
          </p:nvPr>
        </p:nvSpPr>
        <p:spPr>
          <a:xfrm>
            <a:off x="6560660" y="1087049"/>
            <a:ext cx="2065393" cy="34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700" dirty="0"/>
              <a:t>After encode the </a:t>
            </a:r>
          </a:p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sz="1700" dirty="0"/>
              <a:t>         Sex</a:t>
            </a:r>
            <a:endParaRPr sz="1700" dirty="0"/>
          </a:p>
        </p:txBody>
      </p:sp>
      <p:sp>
        <p:nvSpPr>
          <p:cNvPr id="242" name="Google Shape;242;p39"/>
          <p:cNvSpPr txBox="1"/>
          <p:nvPr/>
        </p:nvSpPr>
        <p:spPr>
          <a:xfrm>
            <a:off x="1483969" y="1530451"/>
            <a:ext cx="43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dirty="0"/>
          </a:p>
        </p:txBody>
      </p: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F553042-31EF-450B-A016-B4D38FBB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2" y="1012189"/>
            <a:ext cx="6020640" cy="3729652"/>
          </a:xfrm>
          <a:prstGeom prst="rect">
            <a:avLst/>
          </a:prstGeom>
        </p:spPr>
      </p:pic>
      <p:graphicFrame>
        <p:nvGraphicFramePr>
          <p:cNvPr id="5" name="جدول 6">
            <a:extLst>
              <a:ext uri="{FF2B5EF4-FFF2-40B4-BE49-F238E27FC236}">
                <a16:creationId xmlns:a16="http://schemas.microsoft.com/office/drawing/2014/main" id="{2EBBA7B9-2BDF-4583-A8EB-9FA362FD3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36200"/>
              </p:ext>
            </p:extLst>
          </p:nvPr>
        </p:nvGraphicFramePr>
        <p:xfrm>
          <a:off x="6560658" y="1745672"/>
          <a:ext cx="2065394" cy="826078"/>
        </p:xfrm>
        <a:graphic>
          <a:graphicData uri="http://schemas.openxmlformats.org/drawingml/2006/table">
            <a:tbl>
              <a:tblPr rtl="1" firstRow="1" bandRow="1">
                <a:tableStyleId>{682E64CF-2487-4241-B7B3-57BC96983CC0}</a:tableStyleId>
              </a:tblPr>
              <a:tblGrid>
                <a:gridCol w="1032697">
                  <a:extLst>
                    <a:ext uri="{9D8B030D-6E8A-4147-A177-3AD203B41FA5}">
                      <a16:colId xmlns:a16="http://schemas.microsoft.com/office/drawing/2014/main" val="3854219006"/>
                    </a:ext>
                  </a:extLst>
                </a:gridCol>
                <a:gridCol w="1032697">
                  <a:extLst>
                    <a:ext uri="{9D8B030D-6E8A-4147-A177-3AD203B41FA5}">
                      <a16:colId xmlns:a16="http://schemas.microsoft.com/office/drawing/2014/main" val="2924187183"/>
                    </a:ext>
                  </a:extLst>
                </a:gridCol>
              </a:tblGrid>
              <a:tr h="413039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male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0478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female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4034"/>
                  </a:ext>
                </a:extLst>
              </a:tr>
            </a:tbl>
          </a:graphicData>
        </a:graphic>
      </p:graphicFrame>
      <p:graphicFrame>
        <p:nvGraphicFramePr>
          <p:cNvPr id="7" name="جدول 7">
            <a:extLst>
              <a:ext uri="{FF2B5EF4-FFF2-40B4-BE49-F238E27FC236}">
                <a16:creationId xmlns:a16="http://schemas.microsoft.com/office/drawing/2014/main" id="{D450447C-D207-415C-A7C9-A231130F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8645"/>
              </p:ext>
            </p:extLst>
          </p:nvPr>
        </p:nvGraphicFramePr>
        <p:xfrm>
          <a:off x="6720518" y="3005371"/>
          <a:ext cx="1464321" cy="1125939"/>
        </p:xfrm>
        <a:graphic>
          <a:graphicData uri="http://schemas.openxmlformats.org/drawingml/2006/table">
            <a:tbl>
              <a:tblPr rtl="1" firstRow="1" bandRow="1">
                <a:tableStyleId>{682E64CF-2487-4241-B7B3-57BC96983CC0}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34227959"/>
                    </a:ext>
                  </a:extLst>
                </a:gridCol>
                <a:gridCol w="591021">
                  <a:extLst>
                    <a:ext uri="{9D8B030D-6E8A-4147-A177-3AD203B41FA5}">
                      <a16:colId xmlns:a16="http://schemas.microsoft.com/office/drawing/2014/main" val="3471249159"/>
                    </a:ext>
                  </a:extLst>
                </a:gridCol>
                <a:gridCol w="665020">
                  <a:extLst>
                    <a:ext uri="{9D8B030D-6E8A-4147-A177-3AD203B41FA5}">
                      <a16:colId xmlns:a16="http://schemas.microsoft.com/office/drawing/2014/main" val="3735023669"/>
                    </a:ext>
                  </a:extLst>
                </a:gridCol>
              </a:tblGrid>
              <a:tr h="375313">
                <a:tc>
                  <a:txBody>
                    <a:bodyPr/>
                    <a:lstStyle/>
                    <a:p>
                      <a:pPr rtl="1"/>
                      <a:endParaRPr lang="ar-J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S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11950"/>
                  </a:ext>
                </a:extLst>
              </a:tr>
              <a:tr h="375313">
                <a:tc>
                  <a:txBody>
                    <a:bodyPr/>
                    <a:lstStyle/>
                    <a:p>
                      <a:pPr rtl="1"/>
                      <a:endParaRPr lang="ar-J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60934"/>
                  </a:ext>
                </a:extLst>
              </a:tr>
              <a:tr h="375313">
                <a:tc>
                  <a:txBody>
                    <a:bodyPr/>
                    <a:lstStyle/>
                    <a:p>
                      <a:pPr rtl="1"/>
                      <a:endParaRPr lang="ar-J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Q</a:t>
                      </a:r>
                      <a:endParaRPr lang="ar-JO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52426"/>
                  </a:ext>
                </a:extLst>
              </a:tr>
            </a:tbl>
          </a:graphicData>
        </a:graphic>
      </p:graphicFrame>
      <p:sp>
        <p:nvSpPr>
          <p:cNvPr id="12" name="مربع نص 11">
            <a:extLst>
              <a:ext uri="{FF2B5EF4-FFF2-40B4-BE49-F238E27FC236}">
                <a16:creationId xmlns:a16="http://schemas.microsoft.com/office/drawing/2014/main" id="{DBC68749-AA08-4109-AD02-31E38C26B5E8}"/>
              </a:ext>
            </a:extLst>
          </p:cNvPr>
          <p:cNvSpPr txBox="1"/>
          <p:nvPr/>
        </p:nvSpPr>
        <p:spPr>
          <a:xfrm>
            <a:off x="6503107" y="2606686"/>
            <a:ext cx="2065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Helvetica Neue"/>
              </a:rPr>
              <a:t>         </a:t>
            </a:r>
            <a:r>
              <a:rPr lang="en-US" b="1" dirty="0">
                <a:solidFill>
                  <a:schemeClr val="tx2"/>
                </a:solidFill>
                <a:latin typeface="Helvetica Neue"/>
              </a:rPr>
              <a:t>Embarked</a:t>
            </a:r>
            <a:endParaRPr lang="en-US" b="1" i="0" dirty="0">
              <a:solidFill>
                <a:schemeClr val="tx2"/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1893675-7EB3-4D6C-87F7-3AA67C8E4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3051" y="600302"/>
            <a:ext cx="4224900" cy="668377"/>
          </a:xfrm>
        </p:spPr>
        <p:txBody>
          <a:bodyPr/>
          <a:lstStyle/>
          <a:p>
            <a:r>
              <a:rPr lang="en-US" dirty="0"/>
              <a:t>Now the data is ready.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9035E896-041A-4785-B30C-96DEE9CC1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C1025386-DDBD-4CB5-AACB-884A330C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21" y="1854378"/>
            <a:ext cx="3470457" cy="2500213"/>
          </a:xfrm>
          <a:prstGeom prst="rect">
            <a:avLst/>
          </a:prstGeom>
        </p:spPr>
      </p:pic>
      <p:pic>
        <p:nvPicPr>
          <p:cNvPr id="7" name="صورة 6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8F2A31AA-AC08-453F-AF26-B93B572F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38" y="1854378"/>
            <a:ext cx="3772623" cy="25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2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775D641-B002-4C93-9AA8-D7F57720F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205393"/>
          </a:xfrm>
        </p:spPr>
        <p:txBody>
          <a:bodyPr/>
          <a:lstStyle/>
          <a:p>
            <a:r>
              <a:rPr lang="en-US" dirty="0"/>
              <a:t>X ,y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814FAB2F-545F-4D36-8D48-FA4345BB5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102" y="1067866"/>
            <a:ext cx="3273936" cy="2826327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600" b="0" i="0" u="none" strike="noStrike" baseline="0" dirty="0">
                <a:solidFill>
                  <a:srgbClr val="F4F4F4"/>
                </a:solidFill>
                <a:latin typeface="AgencyFB-Reg"/>
              </a:rPr>
              <a:t>let’s separate the</a:t>
            </a:r>
          </a:p>
          <a:p>
            <a:pPr marL="139700" indent="0" algn="l">
              <a:buNone/>
            </a:pPr>
            <a:r>
              <a:rPr lang="en-US" sz="1600" b="0" i="0" u="none" strike="noStrike" baseline="0" dirty="0">
                <a:solidFill>
                  <a:srgbClr val="F4F4F4"/>
                </a:solidFill>
                <a:latin typeface="AgencyFB-Reg"/>
              </a:rPr>
              <a:t>predictors ( survived (dependent variable [y])) </a:t>
            </a:r>
          </a:p>
          <a:p>
            <a:pPr marL="139700" indent="0" algn="l">
              <a:buNone/>
            </a:pPr>
            <a:endParaRPr lang="en-US" sz="1600" b="0" i="0" u="none" strike="noStrike" baseline="0" dirty="0">
              <a:solidFill>
                <a:srgbClr val="F4F4F4"/>
              </a:solidFill>
              <a:latin typeface="AgencyFB-Reg"/>
            </a:endParaRPr>
          </a:p>
          <a:p>
            <a:pPr marL="139700" indent="0" algn="l">
              <a:buNone/>
            </a:pPr>
            <a:r>
              <a:rPr lang="en-US" sz="1600" b="0" i="0" u="none" strike="noStrike" baseline="0" dirty="0">
                <a:solidFill>
                  <a:srgbClr val="F4F4F4"/>
                </a:solidFill>
                <a:latin typeface="AgencyFB-Reg"/>
              </a:rPr>
              <a:t>and the other attributes ( independent variable [ X ])</a:t>
            </a:r>
            <a:endParaRPr lang="en-US" sz="1600" dirty="0"/>
          </a:p>
          <a:p>
            <a:endParaRPr lang="ar-JO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9A952C97-3292-46DD-8098-57C7B71A8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09" y="1670924"/>
            <a:ext cx="4329012" cy="13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B7338B-9152-41D1-A7F6-68E91A447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16279"/>
          </a:xfrm>
        </p:spPr>
        <p:txBody>
          <a:bodyPr/>
          <a:lstStyle/>
          <a:p>
            <a:r>
              <a:rPr lang="en-US" dirty="0"/>
              <a:t># Feature scaling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BFDF4A60-DCE1-4509-9C06-4B5C122F2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1699" y="1988110"/>
            <a:ext cx="1771250" cy="787062"/>
          </a:xfrm>
        </p:spPr>
        <p:txBody>
          <a:bodyPr/>
          <a:lstStyle/>
          <a:p>
            <a:r>
              <a:rPr lang="en-US" sz="1400" dirty="0"/>
              <a:t>      I tried to make a  scale just for X , but the accuracy was less so I make scale for X and y. </a:t>
            </a:r>
            <a:endParaRPr lang="ar-JO" sz="1400" dirty="0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F27272AE-F38A-4F8C-BC52-A7CDCCC7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84" y="1265252"/>
            <a:ext cx="452901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1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EEDDF7D-E846-4640-9EB3-968FC9893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62151" y="1270305"/>
            <a:ext cx="4822548" cy="3231356"/>
          </a:xfrm>
        </p:spPr>
        <p:txBody>
          <a:bodyPr/>
          <a:lstStyle/>
          <a:p>
            <a:r>
              <a:rPr lang="en-US" sz="5400" dirty="0">
                <a:latin typeface="Bodoni MT Black" panose="02070A03080606020203" pitchFamily="18" charset="0"/>
              </a:rPr>
              <a:t>Create a test set .</a:t>
            </a:r>
            <a:br>
              <a:rPr lang="en-US" sz="3600" dirty="0">
                <a:latin typeface="Bodoni MT Black" panose="02070A03080606020203" pitchFamily="18" charset="0"/>
              </a:rPr>
            </a:br>
            <a:endParaRPr lang="ar-JO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58BF0F7D-EA38-4A52-A5CF-9BF3BC8D7FC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6600" dirty="0"/>
              <a:t>4</a:t>
            </a:r>
            <a:endParaRPr lang="ar-JO" sz="6600" dirty="0"/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BFAA2D0D-1700-4B8B-9FC5-D3ADE3932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391002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DDD3DD8-5521-4F90-A4EF-6FC07936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422803"/>
          </a:xfrm>
        </p:spPr>
        <p:txBody>
          <a:bodyPr/>
          <a:lstStyle/>
          <a:p>
            <a:r>
              <a:rPr lang="en-US" dirty="0" err="1"/>
              <a:t>Spliting</a:t>
            </a:r>
            <a:r>
              <a:rPr lang="en-US" dirty="0"/>
              <a:t> the data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D464340-43B1-486F-B4A4-F198E9033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300960" y="1739277"/>
            <a:ext cx="3382641" cy="2359347"/>
          </a:xfrm>
        </p:spPr>
        <p:txBody>
          <a:bodyPr/>
          <a:lstStyle/>
          <a:p>
            <a:r>
              <a:rPr lang="en-US" sz="1200" dirty="0"/>
              <a:t># Split the dataset into 80% training and 20% testing.</a:t>
            </a:r>
          </a:p>
          <a:p>
            <a:endParaRPr lang="en-US" sz="1200" dirty="0"/>
          </a:p>
          <a:p>
            <a:r>
              <a:rPr lang="en-US" sz="1200" dirty="0"/>
              <a:t># Also I tried to split the dataset into 70% training and 30% testing but I get less accuracy. </a:t>
            </a:r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29D10810-1C05-44D5-8D81-DBB5FC2C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6" y="1014872"/>
            <a:ext cx="5071406" cy="1409897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C40ED39D-D071-47B6-A3B2-79BF5F33E0B5}"/>
              </a:ext>
            </a:extLst>
          </p:cNvPr>
          <p:cNvSpPr txBox="1"/>
          <p:nvPr/>
        </p:nvSpPr>
        <p:spPr>
          <a:xfrm>
            <a:off x="203797" y="2844592"/>
            <a:ext cx="5167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What is (</a:t>
            </a:r>
            <a:r>
              <a:rPr lang="en-US" sz="1400" b="0" i="0" dirty="0" err="1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random_state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 = 42) ?</a:t>
            </a:r>
            <a:br>
              <a:rPr lang="en-US" sz="14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</a:br>
            <a:r>
              <a:rPr lang="en-US" sz="14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 If you run the program again (without any random state ) the program will generate a different test set! So over time, the program will see the whole dataset, which is what you want to avoid. We set the random number generator’s seed ( </a:t>
            </a:r>
            <a:r>
              <a:rPr lang="en-US" sz="1400" b="0" i="0" dirty="0" err="1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random_state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Segoe UI Historic" panose="020B0502040204020203" pitchFamily="34" charset="0"/>
              </a:rPr>
              <a:t>= 42), so it always generates the same test set.</a:t>
            </a:r>
            <a:endParaRPr lang="ar-J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02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3824474-D4CC-4A89-8612-B7D18335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55775" y="1347037"/>
            <a:ext cx="5403273" cy="3045919"/>
          </a:xfrm>
        </p:spPr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Select &amp; train the model </a:t>
            </a:r>
            <a:br>
              <a:rPr lang="en-US" sz="3600" dirty="0">
                <a:latin typeface="Bodoni MT Black" panose="02070A03080606020203" pitchFamily="18" charset="0"/>
              </a:rPr>
            </a:br>
            <a:endParaRPr lang="ar-JO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CC518B74-0F3F-4229-8A48-207B23811E5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6600" dirty="0"/>
              <a:t>5</a:t>
            </a:r>
            <a:endParaRPr lang="ar-JO" sz="6600" dirty="0"/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FABAA90F-FF3C-4AFD-85AA-10195E3A7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00102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0EDE69F-7F7C-44E6-9A63-F928F32D8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281354"/>
            <a:ext cx="3867300" cy="511552"/>
          </a:xfrm>
        </p:spPr>
        <p:txBody>
          <a:bodyPr/>
          <a:lstStyle/>
          <a:p>
            <a:r>
              <a:rPr lang="en-US" sz="18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Logistic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51E6429-3813-4F78-852A-A1165329C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1382" y="2314225"/>
            <a:ext cx="1863068" cy="1784400"/>
          </a:xfrm>
        </p:spPr>
        <p:txBody>
          <a:bodyPr/>
          <a:lstStyle/>
          <a:p>
            <a:endParaRPr lang="ar-JO" dirty="0"/>
          </a:p>
        </p:txBody>
      </p:sp>
      <p:pic>
        <p:nvPicPr>
          <p:cNvPr id="10" name="صورة 9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42FE28D-AE1E-4CA3-B356-2FA783A4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3" y="345297"/>
            <a:ext cx="4090273" cy="4655128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625789FB-C050-4DC1-B4A9-B08697BC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3" y="1491596"/>
            <a:ext cx="3454457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0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6E43163-4786-4165-BF7D-12FA1B325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101" y="0"/>
            <a:ext cx="3877549" cy="971950"/>
          </a:xfrm>
        </p:spPr>
        <p:txBody>
          <a:bodyPr/>
          <a:lstStyle/>
          <a:p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Decision Tree Classifier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2F5F047-3689-403D-9BEA-5D95AE0DC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6" name="صورة 5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43B25E88-B17C-457C-831C-27BAE777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2" y="485975"/>
            <a:ext cx="3887526" cy="448226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F734D92A-E051-4981-B831-B72A36D5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75" y="1154068"/>
            <a:ext cx="4098749" cy="30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6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686E077-5396-4D96-AA26-AE6E38B3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57550"/>
            <a:ext cx="3867300" cy="1061471"/>
          </a:xfrm>
        </p:spPr>
        <p:txBody>
          <a:bodyPr/>
          <a:lstStyle/>
          <a:p>
            <a:r>
              <a:rPr lang="en" dirty="0">
                <a:latin typeface="Montserrat" panose="020B0604020202020204" charset="0"/>
              </a:rPr>
              <a:t>CONTENTS OF THIS TEMPLATE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10DE442-68BD-4453-9ED5-A69A54C03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720" y="2084576"/>
            <a:ext cx="6409491" cy="233395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#1 Look At The Big Picture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0" u="none" strike="noStrike" dirty="0">
              <a:solidFill>
                <a:srgbClr val="00FFCD"/>
              </a:solidFill>
              <a:effectLst/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#2 Get The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0" u="none" strike="noStrike" dirty="0">
              <a:solidFill>
                <a:srgbClr val="00FFCD"/>
              </a:solidFill>
              <a:effectLst/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 Discover and Visualize the Data to Gain Insights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0" u="none" strike="noStrike" dirty="0">
              <a:solidFill>
                <a:srgbClr val="00FFCD"/>
              </a:solidFill>
              <a:effectLst/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#3.1 Discover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00FFCD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#3.2 Visualize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0" u="none" strike="noStrike" dirty="0">
              <a:solidFill>
                <a:srgbClr val="00FFCD"/>
              </a:solidFill>
              <a:effectLst/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#4 Prepare the Data for Machine Learning Algorithms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#5 Select and Train a Model</a:t>
            </a:r>
          </a:p>
          <a:p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3774078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3C97926-923B-4730-ABCD-663C912CD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1"/>
            <a:ext cx="3867300" cy="760934"/>
          </a:xfrm>
        </p:spPr>
        <p:txBody>
          <a:bodyPr/>
          <a:lstStyle/>
          <a:p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Random Forest Classifier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sz="2000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C8C6BD2C-7B5A-437E-8893-F3052D32D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550" y="2883877"/>
            <a:ext cx="4224900" cy="1214748"/>
          </a:xfrm>
        </p:spPr>
        <p:txBody>
          <a:bodyPr/>
          <a:lstStyle/>
          <a:p>
            <a:endParaRPr lang="ar-JO" dirty="0"/>
          </a:p>
        </p:txBody>
      </p:sp>
      <p:pic>
        <p:nvPicPr>
          <p:cNvPr id="6" name="صورة 5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E13413CA-1A38-4D2C-965C-14FAD551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8" y="457712"/>
            <a:ext cx="3997973" cy="4541008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E39C306C-CCFD-4515-AD4A-C95626CF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3" y="1359921"/>
            <a:ext cx="4176771" cy="2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4DEBAE5-0E6A-4F43-9C7F-645738664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595452"/>
          </a:xfrm>
        </p:spPr>
        <p:txBody>
          <a:bodyPr/>
          <a:lstStyle/>
          <a:p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K Neighbors Classifier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A410C265-0AEC-4083-B216-72A71AB57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8" name="صورة 7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9283809A-F91F-4B96-9893-A8996D3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0" y="463296"/>
            <a:ext cx="3867300" cy="4619244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DB329339-B880-48A3-A7DA-D2DC4B97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4146"/>
            <a:ext cx="4312124" cy="29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A71915F-1AEE-404A-9ED9-C36C1A97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880" y="-54864"/>
            <a:ext cx="5181599" cy="828919"/>
          </a:xfrm>
        </p:spPr>
        <p:txBody>
          <a:bodyPr/>
          <a:lstStyle/>
          <a:p>
            <a:r>
              <a:rPr lang="en-US" sz="1800" b="1" i="0" dirty="0">
                <a:solidFill>
                  <a:schemeClr val="bg2"/>
                </a:solidFill>
                <a:effectLst/>
                <a:latin typeface="Helvetica Neue"/>
              </a:rPr>
              <a:t>Support Vector classifier (linear </a:t>
            </a:r>
            <a:r>
              <a:rPr lang="en-US" sz="1800" b="1" i="0" dirty="0" err="1">
                <a:solidFill>
                  <a:schemeClr val="bg2"/>
                </a:solidFill>
                <a:effectLst/>
                <a:latin typeface="Helvetica Neue"/>
              </a:rPr>
              <a:t>kernal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Helvetica Neue"/>
              </a:rPr>
              <a:t>)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6FE5BBE2-9F93-422B-91D9-A5CF79E50A93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46F012E4-4C8F-41AF-B9D2-9F6E646DB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62CF07C9-4773-4C7C-B10B-1DA9C0D4B70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وان 5">
            <a:extLst>
              <a:ext uri="{FF2B5EF4-FFF2-40B4-BE49-F238E27FC236}">
                <a16:creationId xmlns:a16="http://schemas.microsoft.com/office/drawing/2014/main" id="{A498A85D-2BB9-4114-9EF8-68CA4D34151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عنوان 6">
            <a:extLst>
              <a:ext uri="{FF2B5EF4-FFF2-40B4-BE49-F238E27FC236}">
                <a16:creationId xmlns:a16="http://schemas.microsoft.com/office/drawing/2014/main" id="{AC070360-2E71-4111-859B-79089FB3DE4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8" name="عنوان 7">
            <a:extLst>
              <a:ext uri="{FF2B5EF4-FFF2-40B4-BE49-F238E27FC236}">
                <a16:creationId xmlns:a16="http://schemas.microsoft.com/office/drawing/2014/main" id="{69445368-E5E2-4654-8B82-CCCA9102364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9" name="عنوان 8">
            <a:extLst>
              <a:ext uri="{FF2B5EF4-FFF2-40B4-BE49-F238E27FC236}">
                <a16:creationId xmlns:a16="http://schemas.microsoft.com/office/drawing/2014/main" id="{706743A1-E155-43F1-BA9C-D0585F1BF2F5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0" name="عنوان 9">
            <a:extLst>
              <a:ext uri="{FF2B5EF4-FFF2-40B4-BE49-F238E27FC236}">
                <a16:creationId xmlns:a16="http://schemas.microsoft.com/office/drawing/2014/main" id="{03A78BD2-AD5E-4F69-BBFC-572058F4DFA5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1" name="عنوان 10">
            <a:extLst>
              <a:ext uri="{FF2B5EF4-FFF2-40B4-BE49-F238E27FC236}">
                <a16:creationId xmlns:a16="http://schemas.microsoft.com/office/drawing/2014/main" id="{937D2E51-A12D-43D5-9E0A-029996A98303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2" name="عنوان فرعي 11">
            <a:extLst>
              <a:ext uri="{FF2B5EF4-FFF2-40B4-BE49-F238E27FC236}">
                <a16:creationId xmlns:a16="http://schemas.microsoft.com/office/drawing/2014/main" id="{85B2EBF3-9632-4B18-8DFF-2A12CC21D7F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3" name="عنوان 12">
            <a:extLst>
              <a:ext uri="{FF2B5EF4-FFF2-40B4-BE49-F238E27FC236}">
                <a16:creationId xmlns:a16="http://schemas.microsoft.com/office/drawing/2014/main" id="{5A497DE0-47B6-4CD3-BC46-F4A98B878273}"/>
              </a:ext>
            </a:extLst>
          </p:cNvPr>
          <p:cNvSpPr>
            <a:spLocks noGrp="1"/>
          </p:cNvSpPr>
          <p:nvPr>
            <p:ph type="ctrTitle" idx="14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4" name="عنوان فرعي 13">
            <a:extLst>
              <a:ext uri="{FF2B5EF4-FFF2-40B4-BE49-F238E27FC236}">
                <a16:creationId xmlns:a16="http://schemas.microsoft.com/office/drawing/2014/main" id="{CF482313-D08F-42B6-B97B-644A0BF99D2C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5" name="عنوان 14">
            <a:extLst>
              <a:ext uri="{FF2B5EF4-FFF2-40B4-BE49-F238E27FC236}">
                <a16:creationId xmlns:a16="http://schemas.microsoft.com/office/drawing/2014/main" id="{DD8DCE0D-8A7F-4A62-9962-A9C67305E6E2}"/>
              </a:ext>
            </a:extLst>
          </p:cNvPr>
          <p:cNvSpPr>
            <a:spLocks noGrp="1"/>
          </p:cNvSpPr>
          <p:nvPr>
            <p:ph type="ctrTitle" idx="16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6" name="عنوان فرعي 15">
            <a:extLst>
              <a:ext uri="{FF2B5EF4-FFF2-40B4-BE49-F238E27FC236}">
                <a16:creationId xmlns:a16="http://schemas.microsoft.com/office/drawing/2014/main" id="{782C1DAE-7008-4242-968C-794FC7FA081B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7" name="عنوان 16">
            <a:extLst>
              <a:ext uri="{FF2B5EF4-FFF2-40B4-BE49-F238E27FC236}">
                <a16:creationId xmlns:a16="http://schemas.microsoft.com/office/drawing/2014/main" id="{8409D4E0-BBC6-45D4-BE5C-BB41D024B4E2}"/>
              </a:ext>
            </a:extLst>
          </p:cNvPr>
          <p:cNvSpPr>
            <a:spLocks noGrp="1"/>
          </p:cNvSpPr>
          <p:nvPr>
            <p:ph type="ctrTitle" idx="18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8" name="عنوان فرعي 17">
            <a:extLst>
              <a:ext uri="{FF2B5EF4-FFF2-40B4-BE49-F238E27FC236}">
                <a16:creationId xmlns:a16="http://schemas.microsoft.com/office/drawing/2014/main" id="{7546D7DD-904C-4233-8FEF-143CDC7F8730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9" name="عنوان 18">
            <a:extLst>
              <a:ext uri="{FF2B5EF4-FFF2-40B4-BE49-F238E27FC236}">
                <a16:creationId xmlns:a16="http://schemas.microsoft.com/office/drawing/2014/main" id="{39956590-0D84-4756-B957-B67A3D747BDC}"/>
              </a:ext>
            </a:extLst>
          </p:cNvPr>
          <p:cNvSpPr>
            <a:spLocks noGrp="1"/>
          </p:cNvSpPr>
          <p:nvPr>
            <p:ph type="ctrTitle" idx="20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20" name="عنوان فرعي 19">
            <a:extLst>
              <a:ext uri="{FF2B5EF4-FFF2-40B4-BE49-F238E27FC236}">
                <a16:creationId xmlns:a16="http://schemas.microsoft.com/office/drawing/2014/main" id="{05EDB25B-4F5A-4CFC-90E5-21762EDC827A}"/>
              </a:ext>
            </a:extLst>
          </p:cNvPr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22" name="صورة 2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95C29F9F-46C9-4605-9769-F782953C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6" y="359595"/>
            <a:ext cx="3814699" cy="4775657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1683F119-DB89-4539-A910-EBF7CA4F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73" y="1505931"/>
            <a:ext cx="3338281" cy="24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0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7A6928B-1AB0-4F29-9FD3-FBBAD00BE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768" y="1"/>
            <a:ext cx="4982546" cy="754346"/>
          </a:xfrm>
        </p:spPr>
        <p:txBody>
          <a:bodyPr/>
          <a:lstStyle/>
          <a:p>
            <a:r>
              <a:rPr lang="fr-FR" sz="1800" b="1" i="0" dirty="0">
                <a:solidFill>
                  <a:schemeClr val="bg2"/>
                </a:solidFill>
                <a:effectLst/>
                <a:latin typeface="Helvetica Neue"/>
              </a:rPr>
              <a:t>Support </a:t>
            </a:r>
            <a:r>
              <a:rPr lang="fr-FR" sz="1800" b="1" i="0" dirty="0" err="1">
                <a:solidFill>
                  <a:schemeClr val="bg2"/>
                </a:solidFill>
                <a:effectLst/>
                <a:latin typeface="Helvetica Neue"/>
              </a:rPr>
              <a:t>Vector</a:t>
            </a:r>
            <a:r>
              <a:rPr lang="fr-FR" sz="1800" b="1" i="0" dirty="0">
                <a:solidFill>
                  <a:schemeClr val="bg2"/>
                </a:solidFill>
                <a:effectLst/>
                <a:latin typeface="Helvetica Neue"/>
              </a:rPr>
              <a:t> classifier (RBF </a:t>
            </a:r>
            <a:r>
              <a:rPr lang="fr-FR" sz="1800" b="1" i="0" dirty="0" err="1">
                <a:solidFill>
                  <a:schemeClr val="bg2"/>
                </a:solidFill>
                <a:effectLst/>
                <a:latin typeface="Helvetica Neue"/>
              </a:rPr>
              <a:t>kernal</a:t>
            </a:r>
            <a:r>
              <a:rPr lang="fr-FR" sz="1800" b="1" i="0" dirty="0">
                <a:solidFill>
                  <a:schemeClr val="bg2"/>
                </a:solidFill>
                <a:effectLst/>
                <a:latin typeface="Helvetica Neue"/>
              </a:rPr>
              <a:t>)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9EA90CC7-1BAC-4976-A85D-8C4037775C02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4FBDD07F-9823-46EE-A39F-2105C057B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8A2A9ED5-7162-488F-9D41-34ED4A7CE67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عنوان 5">
            <a:extLst>
              <a:ext uri="{FF2B5EF4-FFF2-40B4-BE49-F238E27FC236}">
                <a16:creationId xmlns:a16="http://schemas.microsoft.com/office/drawing/2014/main" id="{D3FDCF9D-88EB-4169-B6BB-A77F169B4C8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عنوان 6">
            <a:extLst>
              <a:ext uri="{FF2B5EF4-FFF2-40B4-BE49-F238E27FC236}">
                <a16:creationId xmlns:a16="http://schemas.microsoft.com/office/drawing/2014/main" id="{3712CC70-4259-4062-904A-702DAFF0249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8" name="عنوان 7">
            <a:extLst>
              <a:ext uri="{FF2B5EF4-FFF2-40B4-BE49-F238E27FC236}">
                <a16:creationId xmlns:a16="http://schemas.microsoft.com/office/drawing/2014/main" id="{26D92143-5662-4847-8250-2EC8BDFC617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9" name="عنوان 8">
            <a:extLst>
              <a:ext uri="{FF2B5EF4-FFF2-40B4-BE49-F238E27FC236}">
                <a16:creationId xmlns:a16="http://schemas.microsoft.com/office/drawing/2014/main" id="{CC6AC2FC-80A3-4FA7-B7C0-DA07FCA2972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0" name="عنوان 9">
            <a:extLst>
              <a:ext uri="{FF2B5EF4-FFF2-40B4-BE49-F238E27FC236}">
                <a16:creationId xmlns:a16="http://schemas.microsoft.com/office/drawing/2014/main" id="{91563566-E862-4582-9971-23036341DF3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1" name="عنوان 10">
            <a:extLst>
              <a:ext uri="{FF2B5EF4-FFF2-40B4-BE49-F238E27FC236}">
                <a16:creationId xmlns:a16="http://schemas.microsoft.com/office/drawing/2014/main" id="{79326E79-6D2D-413A-9416-D38CCE154379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2" name="عنوان فرعي 11">
            <a:extLst>
              <a:ext uri="{FF2B5EF4-FFF2-40B4-BE49-F238E27FC236}">
                <a16:creationId xmlns:a16="http://schemas.microsoft.com/office/drawing/2014/main" id="{B6F7229C-E3DA-43B7-906A-1AF9E7ADCB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3" name="عنوان 12">
            <a:extLst>
              <a:ext uri="{FF2B5EF4-FFF2-40B4-BE49-F238E27FC236}">
                <a16:creationId xmlns:a16="http://schemas.microsoft.com/office/drawing/2014/main" id="{8B133596-13C6-433D-B918-92B516E89D7F}"/>
              </a:ext>
            </a:extLst>
          </p:cNvPr>
          <p:cNvSpPr>
            <a:spLocks noGrp="1"/>
          </p:cNvSpPr>
          <p:nvPr>
            <p:ph type="ctrTitle" idx="14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4" name="عنوان فرعي 13">
            <a:extLst>
              <a:ext uri="{FF2B5EF4-FFF2-40B4-BE49-F238E27FC236}">
                <a16:creationId xmlns:a16="http://schemas.microsoft.com/office/drawing/2014/main" id="{D21B8082-1518-496C-9A54-E31BEAB0D3F0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5" name="عنوان 14">
            <a:extLst>
              <a:ext uri="{FF2B5EF4-FFF2-40B4-BE49-F238E27FC236}">
                <a16:creationId xmlns:a16="http://schemas.microsoft.com/office/drawing/2014/main" id="{3BF639F0-C5B4-4E3E-92FB-62778248F938}"/>
              </a:ext>
            </a:extLst>
          </p:cNvPr>
          <p:cNvSpPr>
            <a:spLocks noGrp="1"/>
          </p:cNvSpPr>
          <p:nvPr>
            <p:ph type="ctrTitle" idx="16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6" name="عنوان فرعي 15">
            <a:extLst>
              <a:ext uri="{FF2B5EF4-FFF2-40B4-BE49-F238E27FC236}">
                <a16:creationId xmlns:a16="http://schemas.microsoft.com/office/drawing/2014/main" id="{B201736B-DB81-44C3-B825-BA5C7721BDDF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7" name="عنوان 16">
            <a:extLst>
              <a:ext uri="{FF2B5EF4-FFF2-40B4-BE49-F238E27FC236}">
                <a16:creationId xmlns:a16="http://schemas.microsoft.com/office/drawing/2014/main" id="{2002298E-D0C3-4508-88F2-6F64DDA5E4D1}"/>
              </a:ext>
            </a:extLst>
          </p:cNvPr>
          <p:cNvSpPr>
            <a:spLocks noGrp="1"/>
          </p:cNvSpPr>
          <p:nvPr>
            <p:ph type="ctrTitle" idx="18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8" name="عنوان فرعي 17">
            <a:extLst>
              <a:ext uri="{FF2B5EF4-FFF2-40B4-BE49-F238E27FC236}">
                <a16:creationId xmlns:a16="http://schemas.microsoft.com/office/drawing/2014/main" id="{31892623-E61E-4A96-8C8D-860C898F681F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19" name="عنوان 18">
            <a:extLst>
              <a:ext uri="{FF2B5EF4-FFF2-40B4-BE49-F238E27FC236}">
                <a16:creationId xmlns:a16="http://schemas.microsoft.com/office/drawing/2014/main" id="{F212AA7A-08C8-44B3-84D5-E70BAB80CA78}"/>
              </a:ext>
            </a:extLst>
          </p:cNvPr>
          <p:cNvSpPr>
            <a:spLocks noGrp="1"/>
          </p:cNvSpPr>
          <p:nvPr>
            <p:ph type="ctrTitle" idx="20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20" name="عنوان فرعي 19">
            <a:extLst>
              <a:ext uri="{FF2B5EF4-FFF2-40B4-BE49-F238E27FC236}">
                <a16:creationId xmlns:a16="http://schemas.microsoft.com/office/drawing/2014/main" id="{BC542E76-EF4A-4AA0-9DC1-92E06A3E3DA9}"/>
              </a:ext>
            </a:extLst>
          </p:cNvPr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22" name="صورة 2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D992107-BF3B-4BDC-967B-DE42029F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2" y="434778"/>
            <a:ext cx="4121321" cy="4471319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6CBB888F-C123-498C-9647-FB3A4DCC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290" y="1481467"/>
            <a:ext cx="3316048" cy="24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6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302557A-270A-45BA-B847-AC69695D3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0"/>
            <a:ext cx="3867300" cy="853440"/>
          </a:xfrm>
        </p:spPr>
        <p:txBody>
          <a:bodyPr/>
          <a:lstStyle/>
          <a:p>
            <a:r>
              <a:rPr lang="en-US" sz="2000" b="1" i="0" dirty="0" err="1">
                <a:solidFill>
                  <a:schemeClr val="bg2"/>
                </a:solidFill>
                <a:effectLst/>
                <a:latin typeface="Helvetica Neue"/>
              </a:rPr>
              <a:t>GaussianNB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105BEBD6-2CF5-430D-95EB-0B7DD85DDD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2FBC8686-CD92-4768-9DB9-F77FD48D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17" y="481584"/>
            <a:ext cx="3955219" cy="444398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6D5FA872-C62C-4CDF-8E0F-C18F0B73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4" y="1328928"/>
            <a:ext cx="3955219" cy="29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0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EB7720F-F46D-4122-8531-E03DDB648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378042"/>
          </a:xfrm>
        </p:spPr>
        <p:txBody>
          <a:bodyPr/>
          <a:lstStyle/>
          <a:p>
            <a:r>
              <a:rPr lang="en-US" dirty="0"/>
              <a:t>The best model</a:t>
            </a:r>
            <a:endParaRPr lang="ar-JO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A6BA1FB-8747-4BCC-B1C3-7217FEDD5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8652" y="1720096"/>
            <a:ext cx="3523318" cy="1476918"/>
          </a:xfrm>
        </p:spPr>
        <p:txBody>
          <a:bodyPr/>
          <a:lstStyle/>
          <a:p>
            <a:r>
              <a:rPr lang="en-US" sz="1100" dirty="0"/>
              <a:t>We applied 7 models on data and we noticed that the best model was </a:t>
            </a:r>
            <a:r>
              <a:rPr lang="en-US" sz="1100" b="1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Random Forest Classifier </a:t>
            </a:r>
            <a:r>
              <a:rPr lang="en-US" sz="1100" dirty="0"/>
              <a:t>with an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accuracy</a:t>
            </a:r>
            <a:r>
              <a:rPr lang="en-US" sz="1100" dirty="0"/>
              <a:t> =0.826816.</a:t>
            </a:r>
          </a:p>
          <a:p>
            <a:endParaRPr lang="ar-JO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024C25C-896B-4509-A598-2DDDE87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76" y="978221"/>
            <a:ext cx="4878734" cy="40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22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9A853A3-27D0-4935-B721-D2BFA6730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67056"/>
            <a:ext cx="3867300" cy="445008"/>
          </a:xfrm>
        </p:spPr>
        <p:txBody>
          <a:bodyPr/>
          <a:lstStyle/>
          <a:p>
            <a:r>
              <a:rPr lang="en-US" sz="2400" b="0" dirty="0"/>
              <a:t>Testing</a:t>
            </a:r>
            <a:endParaRPr lang="ar-JO" sz="2400" b="0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0A8CD96E-A74D-42AA-94C5-0D12B78D6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729" y="835152"/>
            <a:ext cx="2008818" cy="3129361"/>
          </a:xfrm>
        </p:spPr>
        <p:txBody>
          <a:bodyPr/>
          <a:lstStyle/>
          <a:p>
            <a:r>
              <a:rPr lang="en-US" sz="1600" dirty="0"/>
              <a:t>      After we saw the best model </a:t>
            </a:r>
            <a:r>
              <a:rPr 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Helvetica Neue"/>
              </a:rPr>
              <a:t>Random Forest    Classifier </a:t>
            </a:r>
            <a:r>
              <a:rPr lang="en-US" sz="1600" i="0" dirty="0">
                <a:solidFill>
                  <a:schemeClr val="tx2"/>
                </a:solidFill>
                <a:effectLst/>
                <a:latin typeface="Helvetica Neue"/>
              </a:rPr>
              <a:t>,we applied the test data in this model and we stored it in the data frame. </a:t>
            </a:r>
            <a:endParaRPr lang="ar-JO" sz="1600" dirty="0">
              <a:solidFill>
                <a:schemeClr val="tx2"/>
              </a:solidFill>
            </a:endParaRPr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4F5BFC3-E9EF-46D0-8ADA-591BF06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96240"/>
            <a:ext cx="3401568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ctrTitle"/>
          </p:nvPr>
        </p:nvSpPr>
        <p:spPr>
          <a:xfrm flipH="1">
            <a:off x="1974150" y="13899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chemeClr val="dk2"/>
                </a:solidFill>
              </a:rPr>
              <a:t>THANK YOU!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1"/>
          </p:nvPr>
        </p:nvSpPr>
        <p:spPr>
          <a:xfrm>
            <a:off x="2152500" y="267900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Rama Al-</a:t>
            </a:r>
            <a:r>
              <a:rPr lang="en-US" sz="1600" dirty="0" err="1"/>
              <a:t>Marhlh</a:t>
            </a:r>
            <a:endParaRPr dirty="0"/>
          </a:p>
        </p:txBody>
      </p:sp>
      <p:cxnSp>
        <p:nvCxnSpPr>
          <p:cNvPr id="249" name="Google Shape;249;p40"/>
          <p:cNvCxnSpPr/>
          <p:nvPr/>
        </p:nvCxnSpPr>
        <p:spPr>
          <a:xfrm rot="10800000">
            <a:off x="8156400" y="630088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1984200" y="1755750"/>
            <a:ext cx="5175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problem?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Type of machine learning system?</a:t>
            </a:r>
            <a:endParaRPr sz="1600" dirty="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Supervised</a:t>
            </a:r>
            <a:r>
              <a:rPr lang="en-US" sz="1600" dirty="0">
                <a:solidFill>
                  <a:schemeClr val="dk2"/>
                </a:solidFill>
              </a:rPr>
              <a:t> </a:t>
            </a:r>
            <a:r>
              <a:rPr lang="en-US" sz="1600" dirty="0"/>
              <a:t>/ Unsupervised</a:t>
            </a:r>
            <a:endParaRPr sz="1600" dirty="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Batch Learning</a:t>
            </a:r>
            <a:r>
              <a:rPr lang="en-US" sz="1600" dirty="0"/>
              <a:t> / Online Learning</a:t>
            </a:r>
            <a:endParaRPr sz="1600" dirty="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Instance Based / </a:t>
            </a:r>
            <a:r>
              <a:rPr lang="en-US" sz="1600" b="1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Based</a:t>
            </a:r>
            <a:endParaRPr sz="1600" b="1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29" name="Google Shape;129;p24"/>
          <p:cNvCxnSpPr/>
          <p:nvPr/>
        </p:nvCxnSpPr>
        <p:spPr>
          <a:xfrm>
            <a:off x="4569600" y="1113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24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2200050" y="933450"/>
            <a:ext cx="47439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#1 Look At The Big Picture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4CCBA6A-6029-4B33-A287-D4E3269FE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41247" y="2218944"/>
            <a:ext cx="5534455" cy="2523744"/>
          </a:xfrm>
        </p:spPr>
        <p:txBody>
          <a:bodyPr/>
          <a:lstStyle/>
          <a:p>
            <a:pPr marL="139700" indent="0"/>
            <a:r>
              <a:rPr lang="en-US" sz="6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Get the</a:t>
            </a:r>
            <a:br>
              <a:rPr lang="en-US" sz="6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</a:br>
            <a:r>
              <a:rPr lang="en-US" sz="6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  <a:t>data</a:t>
            </a:r>
            <a:br>
              <a:rPr lang="en-US" sz="6600" dirty="0">
                <a:solidFill>
                  <a:schemeClr val="accent1">
                    <a:lumMod val="75000"/>
                  </a:schemeClr>
                </a:solidFill>
                <a:latin typeface="Bodoni MT Black" panose="02070A03080606020203" pitchFamily="18" charset="0"/>
              </a:rPr>
            </a:br>
            <a:endParaRPr lang="ar-JO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EACAC749-5954-4CD1-A0AC-06328CD5228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1</a:t>
            </a:r>
            <a:endParaRPr lang="ar-JO" dirty="0">
              <a:latin typeface="Garamond" panose="02020404030301010803" pitchFamily="18" charset="0"/>
            </a:endParaRPr>
          </a:p>
        </p:txBody>
      </p:sp>
      <p:sp>
        <p:nvSpPr>
          <p:cNvPr id="4" name="عنوان فرعي 3">
            <a:extLst>
              <a:ext uri="{FF2B5EF4-FFF2-40B4-BE49-F238E27FC236}">
                <a16:creationId xmlns:a16="http://schemas.microsoft.com/office/drawing/2014/main" id="{00AFCC3F-FA11-4753-AA1E-CB0838D1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228921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1085088" y="657650"/>
            <a:ext cx="60940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# </a:t>
            </a: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Importing the required libraries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</a:br>
            <a:endParaRPr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7" name="Google Shape;137;p25"/>
          <p:cNvCxnSpPr/>
          <p:nvPr/>
        </p:nvCxnSpPr>
        <p:spPr>
          <a:xfrm rot="10800000">
            <a:off x="-21225" y="2178000"/>
            <a:ext cx="2221500" cy="0"/>
          </a:xfrm>
          <a:prstGeom prst="straightConnector1">
            <a:avLst/>
          </a:prstGeom>
          <a:noFill/>
          <a:ln w="9525" cap="flat" cmpd="sng">
            <a:solidFill>
              <a:srgbClr val="AAFF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1984200" y="3581200"/>
            <a:ext cx="5175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B4FA64B-A593-4E26-B4DE-74A57E2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8" y="1470715"/>
            <a:ext cx="7259063" cy="1933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ctrTitle"/>
          </p:nvPr>
        </p:nvSpPr>
        <p:spPr>
          <a:xfrm>
            <a:off x="-26433" y="97536"/>
            <a:ext cx="3732802" cy="48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#3 Get the data</a:t>
            </a:r>
            <a:endParaRPr dirty="0"/>
          </a:p>
        </p:txBody>
      </p:sp>
      <p:cxnSp>
        <p:nvCxnSpPr>
          <p:cNvPr id="146" name="Google Shape;146;p26"/>
          <p:cNvCxnSpPr/>
          <p:nvPr/>
        </p:nvCxnSpPr>
        <p:spPr>
          <a:xfrm rot="10800000">
            <a:off x="8153400" y="3168650"/>
            <a:ext cx="990600" cy="0"/>
          </a:xfrm>
          <a:prstGeom prst="straightConnector1">
            <a:avLst/>
          </a:prstGeom>
          <a:noFill/>
          <a:ln w="9525" cap="flat" cmpd="sng">
            <a:solidFill>
              <a:srgbClr val="AAFFE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26"/>
          <p:cNvCxnSpPr/>
          <p:nvPr/>
        </p:nvCxnSpPr>
        <p:spPr>
          <a:xfrm rot="10800000">
            <a:off x="0" y="2025650"/>
            <a:ext cx="990600" cy="0"/>
          </a:xfrm>
          <a:prstGeom prst="straightConnector1">
            <a:avLst/>
          </a:prstGeom>
          <a:noFill/>
          <a:ln w="9525" cap="flat" cmpd="sng">
            <a:solidFill>
              <a:srgbClr val="AAFFE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47F2B301-4390-4A4C-AC01-7A917896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" y="585216"/>
            <a:ext cx="6158749" cy="44607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1964850" y="-451104"/>
            <a:ext cx="5214300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Variable Description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</a:br>
            <a:r>
              <a:rPr lang="en-US" dirty="0"/>
              <a:t>.</a:t>
            </a:r>
            <a:endParaRPr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E86FC1B-6C30-4733-B7F7-A6C4C35E03D8}"/>
              </a:ext>
            </a:extLst>
          </p:cNvPr>
          <p:cNvSpPr txBox="1"/>
          <p:nvPr/>
        </p:nvSpPr>
        <p:spPr>
          <a:xfrm>
            <a:off x="0" y="890016"/>
            <a:ext cx="538276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</a:br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1.PassengerId: unique number to each passenger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2.Survived: passenger survived:1 or died:0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3.Pclass: passenger class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4.Name: name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5.Sex: gender of person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6.Age: age of person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7.SibSp: number of siblings/spouses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8.Parch: number of parents/children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9.Ticket: ticket number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10.Fare: amount of money spent on ticket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11.Cabin: cabin category</a:t>
            </a:r>
          </a:p>
          <a:p>
            <a:pPr algn="l"/>
            <a:r>
              <a:rPr lang="en-US" sz="1600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12.Embarked: port where passenger embarked(C = Cherbourg, Q = Queenstown, S = Southampton)</a:t>
            </a:r>
          </a:p>
          <a:p>
            <a:endParaRPr lang="ar-J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ctrTitle"/>
          </p:nvPr>
        </p:nvSpPr>
        <p:spPr>
          <a:xfrm>
            <a:off x="40133" y="0"/>
            <a:ext cx="8908795" cy="6339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#Data Discovery</a:t>
            </a:r>
            <a:endParaRPr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1"/>
          </p:nvPr>
        </p:nvSpPr>
        <p:spPr>
          <a:xfrm>
            <a:off x="6144768" y="1374750"/>
            <a:ext cx="2304288" cy="28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#Notice that there are 891 values in train data and 418 values in test data 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#There is null values in Age , Cabin , Embarked in train data and </a:t>
            </a:r>
            <a:r>
              <a:rPr lang="en-US" sz="2000" dirty="0" err="1"/>
              <a:t>Age,Fare</a:t>
            </a:r>
            <a:r>
              <a:rPr lang="en-US" sz="2000" dirty="0"/>
              <a:t> in test data .</a:t>
            </a:r>
            <a:endParaRPr sz="2000" dirty="0"/>
          </a:p>
        </p:txBody>
      </p:sp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998E7196-FF5A-4894-A863-EA5B67146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1" y="547242"/>
            <a:ext cx="4919869" cy="45095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941</Words>
  <Application>Microsoft Office PowerPoint</Application>
  <PresentationFormat>عرض على الشاشة (16:9)</PresentationFormat>
  <Paragraphs>126</Paragraphs>
  <Slides>37</Slides>
  <Notes>17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37</vt:i4>
      </vt:variant>
    </vt:vector>
  </HeadingPairs>
  <TitlesOfParts>
    <vt:vector size="53" baseType="lpstr">
      <vt:lpstr>Bodoni MT Black</vt:lpstr>
      <vt:lpstr>Georgia</vt:lpstr>
      <vt:lpstr>Fira Sans Extra Condensed</vt:lpstr>
      <vt:lpstr>1</vt:lpstr>
      <vt:lpstr>AgencyFB-Reg</vt:lpstr>
      <vt:lpstr>Garamond</vt:lpstr>
      <vt:lpstr>inherit</vt:lpstr>
      <vt:lpstr>Arial</vt:lpstr>
      <vt:lpstr>Roboto Condensed</vt:lpstr>
      <vt:lpstr>Helvetica Neue</vt:lpstr>
      <vt:lpstr>Times New Roman</vt:lpstr>
      <vt:lpstr>Segoe UI Historic</vt:lpstr>
      <vt:lpstr>Exo 2</vt:lpstr>
      <vt:lpstr>Montserrat</vt:lpstr>
      <vt:lpstr>Squada One</vt:lpstr>
      <vt:lpstr>Tech Newsletter by Slidesgo</vt:lpstr>
      <vt:lpstr>Titanic project</vt:lpstr>
      <vt:lpstr>INTRODUCTION</vt:lpstr>
      <vt:lpstr>CONTENTS OF THIS TEMPLATE</vt:lpstr>
      <vt:lpstr>#1 Look At The Big Picture</vt:lpstr>
      <vt:lpstr>Get the data </vt:lpstr>
      <vt:lpstr># Importing the required libraries </vt:lpstr>
      <vt:lpstr>#3 Get the data</vt:lpstr>
      <vt:lpstr>#Variable Description .</vt:lpstr>
      <vt:lpstr>#Data Discovery</vt:lpstr>
      <vt:lpstr>Describe the data summary of the numerical attributes</vt:lpstr>
      <vt:lpstr>Discover and Visualize the Data to Gain Insights </vt:lpstr>
      <vt:lpstr>Data Analysis  </vt:lpstr>
      <vt:lpstr>A quick way to get a general look at the data is plotting . </vt:lpstr>
      <vt:lpstr>Plot a histogram for Age and Fare</vt:lpstr>
      <vt:lpstr>#look at survival rate</vt:lpstr>
      <vt:lpstr># Plot for Outliers</vt:lpstr>
      <vt:lpstr># Pairwise Correlation</vt:lpstr>
      <vt:lpstr>Prepare the Data for Machine Learning Algorithms </vt:lpstr>
      <vt:lpstr>#Data Cleaning</vt:lpstr>
      <vt:lpstr>Checking for the missing values ! </vt:lpstr>
      <vt:lpstr>#Handling Text and Categorical Attributes </vt:lpstr>
      <vt:lpstr>Now the data is ready.</vt:lpstr>
      <vt:lpstr>X ,y</vt:lpstr>
      <vt:lpstr># Feature scaling</vt:lpstr>
      <vt:lpstr>Create a test set . </vt:lpstr>
      <vt:lpstr>Spliting the data</vt:lpstr>
      <vt:lpstr>Select &amp; train the model  </vt:lpstr>
      <vt:lpstr>Logistic Regression </vt:lpstr>
      <vt:lpstr>Decision Tree Classifier </vt:lpstr>
      <vt:lpstr> Random Forest Classifier </vt:lpstr>
      <vt:lpstr>K Neighbors Classifier </vt:lpstr>
      <vt:lpstr>Support Vector classifier (linear kernal) </vt:lpstr>
      <vt:lpstr>Support Vector classifier (RBF kernal) </vt:lpstr>
      <vt:lpstr>GaussianNB </vt:lpstr>
      <vt:lpstr>The best model</vt:lpstr>
      <vt:lpstr>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project</dc:title>
  <cp:lastModifiedBy>Rama marei Damen Almrahleh</cp:lastModifiedBy>
  <cp:revision>7</cp:revision>
  <dcterms:modified xsi:type="dcterms:W3CDTF">2021-09-11T16:28:51Z</dcterms:modified>
</cp:coreProperties>
</file>